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1" r:id="rId16"/>
    <p:sldId id="267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ed Hat Display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64" d="100"/>
          <a:sy n="64" d="100"/>
        </p:scale>
        <p:origin x="38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098FC-9A7C-491C-8E21-85E50BB69ADB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D75BC-F3E7-4C4E-8615-A94E32BCE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51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D75BC-F3E7-4C4E-8615-A94E32BCE9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43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D75BC-F3E7-4C4E-8615-A94E32BCE9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95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buNone/>
            </a:pPr>
            <a:r>
              <a:rPr lang="en-US" sz="5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D5D1CDD-124D-4120-852B-FDE32AA9C4B1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36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buNone/>
            </a:pPr>
            <a:r>
              <a:rPr lang="en-US" sz="4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85000"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8" name="PlaceHolder 3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1005F98-6293-4E68-9D2D-C43405633D2A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2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EF1F361-CB13-4733-A221-573A167F58C4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lnSpcReduction="9999"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120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lang="en-US" sz="1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47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7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D0655E9-D304-4859-82AD-B468E22E6AD8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74E1942-1853-4587-86BC-CDE2BD1DDDA4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lnSpcReduction="9999"/>
          </a:bodyPr>
          <a:lstStyle/>
          <a:p>
            <a:pPr indent="0">
              <a:buNone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1" name="PlaceHolder 3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E02430D-2564-4C90-B6B2-C04E83C01E5B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buNone/>
            </a:pPr>
            <a:r>
              <a:rPr lang="en-US" sz="3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2EDC083A-3ECA-4205-8F8B-8A2B3D58B225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lnSpcReduction="9999"/>
          </a:bodyPr>
          <a:lstStyle/>
          <a:p>
            <a:pPr indent="0">
              <a:buNone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9E10944-951C-464A-99CE-2B817B8C7FFA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lnSpcReduction="9999"/>
          </a:bodyPr>
          <a:lstStyle/>
          <a:p>
            <a:pPr indent="0">
              <a:buNone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64FF5D9-F6E8-47C2-9072-6AC901EC3F81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85000" lnSpcReduction="9999"/>
          </a:bodyPr>
          <a:lstStyle/>
          <a:p>
            <a:pPr indent="0">
              <a:buNone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325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22" name="PlaceHolder 3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2905FC2-5AC9-4E7D-91EE-9A46A2F7541F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buNone/>
            </a:pPr>
            <a:r>
              <a:rPr lang="en-US" sz="4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93F4D38-F36A-4485-8274-87270EE95F84}" type="slidenum">
              <a:rPr lang="en-GB" sz="1000" b="0" u="none" strike="noStrik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‹#›</a:t>
            </a:fld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45080" y="1748340"/>
            <a:ext cx="6214680" cy="985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spAutoFit/>
          </a:bodyPr>
          <a:lstStyle/>
          <a:p>
            <a:r>
              <a:rPr dirty="0"/>
              <a:t>House Price Prediction</a:t>
            </a:r>
          </a:p>
          <a:p>
            <a:r>
              <a:rPr dirty="0"/>
              <a:t>Predict the sales price for each house.</a:t>
            </a:r>
          </a:p>
        </p:txBody>
      </p:sp>
      <p:sp>
        <p:nvSpPr>
          <p:cNvPr id="32" name="Google Shape;55;p13"/>
          <p:cNvSpPr/>
          <p:nvPr/>
        </p:nvSpPr>
        <p:spPr>
          <a:xfrm>
            <a:off x="6865560" y="4407840"/>
            <a:ext cx="1966320" cy="3693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GB" sz="1200" b="1" u="none" strike="noStrike" dirty="0">
                <a:solidFill>
                  <a:schemeClr val="lt2"/>
                </a:solidFill>
                <a:effectLst/>
                <a:uFillTx/>
                <a:latin typeface="Times New Roman" panose="02020603050405020304" pitchFamily="18" charset="0"/>
                <a:ea typeface="Red Hat Display"/>
                <a:cs typeface="Times New Roman" panose="02020603050405020304" pitchFamily="18" charset="0"/>
              </a:rPr>
              <a:t>DATE:</a:t>
            </a:r>
            <a:r>
              <a:rPr lang="en-GB" sz="12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</a:t>
            </a:r>
            <a:r>
              <a:rPr lang="en-GB" sz="1200" b="0" u="none" strike="noStrike" dirty="0"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Red Hat Display"/>
                <a:cs typeface="Times New Roman" panose="02020603050405020304" pitchFamily="18" charset="0"/>
              </a:rPr>
              <a:t>08.01.2026</a:t>
            </a:r>
            <a:endParaRPr lang="en-US" sz="1200" b="0" u="none" strike="noStrike" dirty="0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Google Shape;56;p13"/>
          <p:cNvPicPr/>
          <p:nvPr/>
        </p:nvPicPr>
        <p:blipFill>
          <a:blip r:embed="rId2"/>
          <a:stretch/>
        </p:blipFill>
        <p:spPr>
          <a:xfrm>
            <a:off x="5727240" y="-1708200"/>
            <a:ext cx="3605760" cy="541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Google Shape;57;p13"/>
          <p:cNvSpPr/>
          <p:nvPr/>
        </p:nvSpPr>
        <p:spPr>
          <a:xfrm>
            <a:off x="419400" y="4426200"/>
            <a:ext cx="2123640" cy="30874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6680" bIns="7668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Red Hat Display"/>
                <a:cs typeface="Times New Roman" panose="02020603050405020304" pitchFamily="18" charset="0"/>
              </a:rPr>
              <a:t>www.universum-ks.org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Google Shape;58;p13"/>
          <p:cNvSpPr/>
          <p:nvPr/>
        </p:nvSpPr>
        <p:spPr>
          <a:xfrm>
            <a:off x="271800" y="3329897"/>
            <a:ext cx="6214680" cy="10156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sp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Students: Oriola Arifi, Viona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Paqarizi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Armend Shala, Brahim Mustafa, Eos Musliu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or: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ë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zim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Sejdiu</a:t>
            </a:r>
          </a:p>
        </p:txBody>
      </p:sp>
      <p:pic>
        <p:nvPicPr>
          <p:cNvPr id="36" name="Google Shape;59;p13"/>
          <p:cNvPicPr/>
          <p:nvPr/>
        </p:nvPicPr>
        <p:blipFill>
          <a:blip r:embed="rId3"/>
          <a:stretch/>
        </p:blipFill>
        <p:spPr>
          <a:xfrm>
            <a:off x="145080" y="218880"/>
            <a:ext cx="1837080" cy="531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Google Shape;60;p13"/>
          <p:cNvSpPr/>
          <p:nvPr/>
        </p:nvSpPr>
        <p:spPr>
          <a:xfrm>
            <a:off x="1935000" y="2432010"/>
            <a:ext cx="4824720" cy="40011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114;p19"/>
          <p:cNvPicPr/>
          <p:nvPr/>
        </p:nvPicPr>
        <p:blipFill>
          <a:blip r:embed="rId2"/>
          <a:stretch/>
        </p:blipFill>
        <p:spPr>
          <a:xfrm>
            <a:off x="5991726" y="1652922"/>
            <a:ext cx="2983832" cy="250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Google Shape;110;p19"/>
          <p:cNvSpPr/>
          <p:nvPr/>
        </p:nvSpPr>
        <p:spPr>
          <a:xfrm>
            <a:off x="-5400" y="0"/>
            <a:ext cx="9143640" cy="1415732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111;p19"/>
          <p:cNvSpPr/>
          <p:nvPr/>
        </p:nvSpPr>
        <p:spPr>
          <a:xfrm>
            <a:off x="360180" y="1269106"/>
            <a:ext cx="5968431" cy="369953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We began with a baseline regression model (linear/regularized regression)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as a reference point.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Tree-based ensemble models were then evaluated to capture non-linear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relationships and feature interactions.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Gradient Boosting Regressor was selected due to its strong performance,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robustness to outliers, and ability to model complex patterns in the data.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Model comparison and selection were performed using 5-fold cross-validation.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Hyperparameters were tuned using </a:t>
            </a:r>
            <a:r>
              <a:rPr lang="en-US" sz="1400" dirty="0" err="1"/>
              <a:t>GridSearchCV</a:t>
            </a:r>
            <a:r>
              <a:rPr lang="en-US" sz="1400" dirty="0"/>
              <a:t>, including:</a:t>
            </a:r>
          </a:p>
          <a:p>
            <a:pPr>
              <a:lnSpc>
                <a:spcPct val="150000"/>
              </a:lnSpc>
            </a:pPr>
            <a:r>
              <a:rPr lang="en-US" sz="1400" dirty="0" err="1"/>
              <a:t>n_estimators</a:t>
            </a:r>
            <a:r>
              <a:rPr lang="en-US" sz="1400" dirty="0"/>
              <a:t>, </a:t>
            </a:r>
            <a:r>
              <a:rPr lang="en-US" sz="1400" dirty="0" err="1"/>
              <a:t>learning_rate</a:t>
            </a:r>
            <a:r>
              <a:rPr lang="en-US" sz="1400" dirty="0"/>
              <a:t>, </a:t>
            </a:r>
            <a:r>
              <a:rPr lang="en-US" sz="1400" dirty="0" err="1"/>
              <a:t>max_depth</a:t>
            </a:r>
            <a:r>
              <a:rPr lang="en-US" sz="1400" dirty="0"/>
              <a:t>, and </a:t>
            </a:r>
            <a:r>
              <a:rPr lang="en-US" sz="1400" dirty="0" err="1"/>
              <a:t>min_samples_leaf</a:t>
            </a:r>
            <a:r>
              <a:rPr lang="en-US" sz="1400" dirty="0"/>
              <a:t>.</a:t>
            </a:r>
          </a:p>
        </p:txBody>
      </p:sp>
      <p:sp>
        <p:nvSpPr>
          <p:cNvPr id="65" name="Google Shape;112;p19"/>
          <p:cNvSpPr/>
          <p:nvPr/>
        </p:nvSpPr>
        <p:spPr>
          <a:xfrm>
            <a:off x="360180" y="457129"/>
            <a:ext cx="695916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r>
              <a:rPr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Model Selection</a:t>
            </a:r>
          </a:p>
        </p:txBody>
      </p:sp>
      <p:pic>
        <p:nvPicPr>
          <p:cNvPr id="66" name="Google Shape;113;p19"/>
          <p:cNvPicPr/>
          <p:nvPr/>
        </p:nvPicPr>
        <p:blipFill>
          <a:blip r:embed="rId3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123;p20"/>
          <p:cNvPicPr/>
          <p:nvPr/>
        </p:nvPicPr>
        <p:blipFill>
          <a:blip r:embed="rId3"/>
          <a:stretch/>
        </p:blipFill>
        <p:spPr>
          <a:xfrm>
            <a:off x="5571592" y="1804680"/>
            <a:ext cx="4211280" cy="2571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Google Shape;119;p20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120;p20"/>
          <p:cNvSpPr/>
          <p:nvPr/>
        </p:nvSpPr>
        <p:spPr>
          <a:xfrm>
            <a:off x="253800" y="1682084"/>
            <a:ext cx="7628657" cy="34588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Train/validation split + 5-fold cross-validation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estimate generalization.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metric: RMSE on log(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SalePrice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</a:t>
            </a:r>
          </a:p>
          <a:p>
            <a:pPr>
              <a:lnSpc>
                <a:spcPct val="150000"/>
              </a:lnSpc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skew and penalize large errors.</a:t>
            </a:r>
          </a:p>
          <a:p>
            <a:pPr>
              <a:lnSpc>
                <a:spcPct val="150000"/>
              </a:lnSpc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included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Predicted vs Actual (clos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ely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aligned with the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diagonal)</a:t>
            </a:r>
          </a:p>
          <a:p>
            <a:pPr>
              <a:lnSpc>
                <a:spcPct val="150000"/>
              </a:lnSpc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Residual distribution (centered around 0)</a:t>
            </a:r>
          </a:p>
          <a:p>
            <a:pPr>
              <a:lnSpc>
                <a:spcPct val="150000"/>
              </a:lnSpc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Verified pipeline runs consistently and generated submission-ready predictions.</a:t>
            </a:r>
          </a:p>
        </p:txBody>
      </p:sp>
      <p:sp>
        <p:nvSpPr>
          <p:cNvPr id="70" name="Google Shape;121;p20"/>
          <p:cNvSpPr/>
          <p:nvPr/>
        </p:nvSpPr>
        <p:spPr>
          <a:xfrm>
            <a:off x="253800" y="563940"/>
            <a:ext cx="695916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r>
              <a:rPr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Model Evaluation</a:t>
            </a:r>
          </a:p>
        </p:txBody>
      </p:sp>
      <p:pic>
        <p:nvPicPr>
          <p:cNvPr id="71" name="Google Shape;122;p20"/>
          <p:cNvPicPr/>
          <p:nvPr/>
        </p:nvPicPr>
        <p:blipFill>
          <a:blip r:embed="rId4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/>
          <p:nvPr/>
        </p:nvPicPr>
        <p:blipFill>
          <a:blip r:embed="rId3"/>
          <a:stretch/>
        </p:blipFill>
        <p:spPr>
          <a:xfrm>
            <a:off x="5314680" y="1898009"/>
            <a:ext cx="3760920" cy="313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Google Shape;128;p21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Google Shape;129;p21"/>
          <p:cNvSpPr/>
          <p:nvPr/>
        </p:nvSpPr>
        <p:spPr>
          <a:xfrm>
            <a:off x="327600" y="1649993"/>
            <a:ext cx="6073200" cy="37008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Gradient Boosting Regressor (final model)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5-fold Cross-Validation RMSE (log scale): 0.1348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hyperparameters: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learning_rate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0.05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800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Hold-out validation (80/20 split):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Validation RMSE (original scale): ≈ 26,700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Validation R²: ≈ 0.91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Submission file generated for 1,459 test houses</a:t>
            </a:r>
          </a:p>
        </p:txBody>
      </p:sp>
      <p:sp>
        <p:nvSpPr>
          <p:cNvPr id="75" name="Google Shape;130;p21"/>
          <p:cNvSpPr/>
          <p:nvPr/>
        </p:nvSpPr>
        <p:spPr>
          <a:xfrm>
            <a:off x="327600" y="533008"/>
            <a:ext cx="695916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r>
              <a:rPr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Results</a:t>
            </a:r>
          </a:p>
        </p:txBody>
      </p:sp>
      <p:pic>
        <p:nvPicPr>
          <p:cNvPr id="76" name="Google Shape;131;p21"/>
          <p:cNvPicPr/>
          <p:nvPr/>
        </p:nvPicPr>
        <p:blipFill>
          <a:blip r:embed="rId4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28;p 1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Google Shape;130;p 1"/>
          <p:cNvSpPr/>
          <p:nvPr/>
        </p:nvSpPr>
        <p:spPr>
          <a:xfrm>
            <a:off x="414720" y="582444"/>
            <a:ext cx="6959160" cy="6397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80000"/>
              </a:lnSpc>
              <a:tabLst>
                <a:tab pos="0" algn="l"/>
              </a:tabLst>
            </a:pPr>
            <a:r>
              <a:rPr lang="en-GB" sz="3600" b="0" u="none" strike="noStrike" dirty="0">
                <a:solidFill>
                  <a:srgbClr val="FF0000"/>
                </a:solidFill>
                <a:effectLst/>
                <a:uFillTx/>
                <a:latin typeface="Red Hat Display"/>
                <a:ea typeface="Red Hat Display"/>
              </a:rPr>
              <a:t>Residual Analysis</a:t>
            </a:r>
            <a:endParaRPr lang="en-US" sz="3600" b="0" u="none" strike="noStrike" dirty="0">
              <a:solidFill>
                <a:srgbClr val="FF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Google Shape;131;p 1"/>
          <p:cNvPicPr/>
          <p:nvPr/>
        </p:nvPicPr>
        <p:blipFill>
          <a:blip r:embed="rId2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Picture 80"/>
          <p:cNvPicPr/>
          <p:nvPr/>
        </p:nvPicPr>
        <p:blipFill>
          <a:blip r:embed="rId3"/>
          <a:stretch/>
        </p:blipFill>
        <p:spPr>
          <a:xfrm>
            <a:off x="4248360" y="1804679"/>
            <a:ext cx="4798440" cy="3338821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TextBox 81"/>
          <p:cNvSpPr txBox="1"/>
          <p:nvPr/>
        </p:nvSpPr>
        <p:spPr>
          <a:xfrm>
            <a:off x="151200" y="1766657"/>
            <a:ext cx="3484800" cy="3414866"/>
          </a:xfrm>
          <a:prstGeom prst="rect">
            <a:avLst/>
          </a:prstGeom>
          <a:noFill/>
          <a:ln w="0">
            <a:noFill/>
          </a:ln>
        </p:spPr>
        <p:txBody>
          <a:bodyPr wrap="square" lIns="90000" tIns="45000" rIns="90000" bIns="45000" anchor="t">
            <a:spAutoFit/>
          </a:bodyPr>
          <a:lstStyle/>
          <a:p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 Residuals are generally centered around zero, indicating no strong systematic bias.</a:t>
            </a:r>
          </a:p>
          <a:p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 The spread of residuals increases slightly for higher predicted prices, which is expected</a:t>
            </a:r>
          </a:p>
          <a:p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due to higher variability in expensive properties.</a:t>
            </a:r>
          </a:p>
          <a:p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• No clear patterns are observed, suggesting that the model captures the main structure</a:t>
            </a:r>
          </a:p>
          <a:p>
            <a:r>
              <a:rPr lang="en-US" b="0" u="none" strike="noStrike" dirty="0">
                <a:solidFill>
                  <a:schemeClr val="dk1"/>
                </a:solidFill>
                <a:effectLst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  of the data reasonably well.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37;p22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138;p22"/>
          <p:cNvSpPr/>
          <p:nvPr/>
        </p:nvSpPr>
        <p:spPr>
          <a:xfrm>
            <a:off x="495927" y="620732"/>
            <a:ext cx="695916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r>
              <a:rPr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Demo</a:t>
            </a:r>
          </a:p>
        </p:txBody>
      </p:sp>
      <p:pic>
        <p:nvPicPr>
          <p:cNvPr id="85" name="Google Shape;139;p22"/>
          <p:cNvPicPr/>
          <p:nvPr/>
        </p:nvPicPr>
        <p:blipFill>
          <a:blip r:embed="rId2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Google Shape;140;p22"/>
          <p:cNvSpPr/>
          <p:nvPr/>
        </p:nvSpPr>
        <p:spPr>
          <a:xfrm>
            <a:off x="495927" y="2038990"/>
            <a:ext cx="5478669" cy="96590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demonstration of the model implementation and prediction workflow.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7D6C8-6564-637D-69E3-2D9109E91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37;p22">
            <a:extLst>
              <a:ext uri="{FF2B5EF4-FFF2-40B4-BE49-F238E27FC236}">
                <a16:creationId xmlns:a16="http://schemas.microsoft.com/office/drawing/2014/main" id="{38D9A7C6-0532-3042-102B-AC2A7F3C2481}"/>
              </a:ext>
            </a:extLst>
          </p:cNvPr>
          <p:cNvSpPr/>
          <p:nvPr/>
        </p:nvSpPr>
        <p:spPr>
          <a:xfrm>
            <a:off x="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  Conclusions, 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   Future Work &amp; Lessons Learned</a:t>
            </a:r>
            <a:endParaRPr lang="en-US" sz="3600" b="0" u="none" strike="noStrike" dirty="0">
              <a:solidFill>
                <a:srgbClr val="FF0000"/>
              </a:solidFill>
              <a:effectLst/>
              <a:uFillTx/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85" name="Google Shape;139;p22">
            <a:extLst>
              <a:ext uri="{FF2B5EF4-FFF2-40B4-BE49-F238E27FC236}">
                <a16:creationId xmlns:a16="http://schemas.microsoft.com/office/drawing/2014/main" id="{E3ABAC40-D9A9-5AFC-68E8-0A32CA106FD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8B8207-BA59-AD99-B488-FAEC73D9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29" y="2057344"/>
            <a:ext cx="8635181" cy="28935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roper preprocessing and feature engineering were crucial for model performance, with tree-based models performing best.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includes experimenting with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incorporating external data sources (e.g., schools, crime rates), and applying more robust outlier detection techniques.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lessons learned: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Exploratory Data Analysis (EDA) helps identify data issues early.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Correct handling of missing values significantly improves model performance.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Cross-validation is essential for reliable evaluation and reducing overfitting.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57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145;p23"/>
          <p:cNvSpPr/>
          <p:nvPr/>
        </p:nvSpPr>
        <p:spPr>
          <a:xfrm>
            <a:off x="6865560" y="4407840"/>
            <a:ext cx="1966320" cy="44712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84240" bIns="84240" anchor="t">
            <a:sp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08.01.2026</a:t>
            </a:r>
          </a:p>
        </p:txBody>
      </p:sp>
      <p:pic>
        <p:nvPicPr>
          <p:cNvPr id="88" name="Google Shape;146;p23"/>
          <p:cNvPicPr/>
          <p:nvPr/>
        </p:nvPicPr>
        <p:blipFill>
          <a:blip r:embed="rId2"/>
          <a:stretch/>
        </p:blipFill>
        <p:spPr>
          <a:xfrm>
            <a:off x="5727240" y="-1708200"/>
            <a:ext cx="3605760" cy="541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Google Shape;147;p23"/>
          <p:cNvSpPr/>
          <p:nvPr/>
        </p:nvSpPr>
        <p:spPr>
          <a:xfrm>
            <a:off x="419400" y="4426200"/>
            <a:ext cx="212364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6680" bIns="7668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www.universum-ks.org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Google Shape;148;p23"/>
          <p:cNvPicPr/>
          <p:nvPr/>
        </p:nvPicPr>
        <p:blipFill>
          <a:blip r:embed="rId3"/>
          <a:stretch/>
        </p:blipFill>
        <p:spPr>
          <a:xfrm>
            <a:off x="419400" y="3557520"/>
            <a:ext cx="461160" cy="46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1" name="Google Shape;149;p23"/>
          <p:cNvPicPr/>
          <p:nvPr/>
        </p:nvPicPr>
        <p:blipFill>
          <a:blip r:embed="rId4"/>
          <a:stretch/>
        </p:blipFill>
        <p:spPr>
          <a:xfrm>
            <a:off x="1869480" y="3551400"/>
            <a:ext cx="461160" cy="46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Google Shape;150;p23"/>
          <p:cNvPicPr/>
          <p:nvPr/>
        </p:nvPicPr>
        <p:blipFill>
          <a:blip r:embed="rId5"/>
          <a:stretch/>
        </p:blipFill>
        <p:spPr>
          <a:xfrm>
            <a:off x="3609000" y="3557520"/>
            <a:ext cx="461160" cy="461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Google Shape;151;p23"/>
          <p:cNvPicPr/>
          <p:nvPr/>
        </p:nvPicPr>
        <p:blipFill>
          <a:blip r:embed="rId6"/>
          <a:stretch/>
        </p:blipFill>
        <p:spPr>
          <a:xfrm>
            <a:off x="5476680" y="3562920"/>
            <a:ext cx="461160" cy="46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Google Shape;152;p23"/>
          <p:cNvSpPr/>
          <p:nvPr/>
        </p:nvSpPr>
        <p:spPr>
          <a:xfrm>
            <a:off x="311760" y="3961080"/>
            <a:ext cx="212364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6680" bIns="7668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Kolegji Universum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Google Shape;153;p23"/>
          <p:cNvSpPr/>
          <p:nvPr/>
        </p:nvSpPr>
        <p:spPr>
          <a:xfrm>
            <a:off x="1793160" y="3944880"/>
            <a:ext cx="212364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6680" bIns="7668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universumcollege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Google Shape;154;p23"/>
          <p:cNvSpPr/>
          <p:nvPr/>
        </p:nvSpPr>
        <p:spPr>
          <a:xfrm>
            <a:off x="3510000" y="3961080"/>
            <a:ext cx="2123640" cy="49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universuminternationalcollege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155;p23"/>
          <p:cNvSpPr/>
          <p:nvPr/>
        </p:nvSpPr>
        <p:spPr>
          <a:xfrm>
            <a:off x="5396040" y="3961080"/>
            <a:ext cx="212364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76680" bIns="7668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1000" b="0" u="none" strike="noStrike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info@universum-ks.org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56;p23"/>
          <p:cNvSpPr/>
          <p:nvPr/>
        </p:nvSpPr>
        <p:spPr>
          <a:xfrm>
            <a:off x="311760" y="1837440"/>
            <a:ext cx="5740560" cy="923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b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GB" sz="4800" b="1" u="none" strike="noStrike" dirty="0">
                <a:solidFill>
                  <a:srgbClr val="000000"/>
                </a:solidFill>
                <a:effectLst/>
                <a:uFillTx/>
                <a:latin typeface="Red Hat Display"/>
                <a:ea typeface="Red Hat Display"/>
              </a:rPr>
              <a:t>THANK YOU</a:t>
            </a:r>
            <a:endParaRPr lang="en-US" sz="4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" name="Google Shape;157;p23"/>
          <p:cNvPicPr/>
          <p:nvPr/>
        </p:nvPicPr>
        <p:blipFill>
          <a:blip r:embed="rId7"/>
          <a:stretch/>
        </p:blipFill>
        <p:spPr>
          <a:xfrm>
            <a:off x="290160" y="327960"/>
            <a:ext cx="2333880" cy="6753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358560"/>
            <a:ext cx="4869720" cy="760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GB" sz="3600" u="none" strike="noStrike" dirty="0">
                <a:solidFill>
                  <a:srgbClr val="FF0000"/>
                </a:solidFill>
                <a:effectLst/>
                <a:uFillTx/>
                <a:latin typeface="Red Hat Display"/>
                <a:ea typeface="Red Hat Display"/>
              </a:rPr>
              <a:t>Agenda</a:t>
            </a:r>
            <a:endParaRPr lang="en-US" sz="360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311760" y="1038820"/>
            <a:ext cx="5774400" cy="38334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Problem Statement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 &amp; EDA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Conclusions, Future Work &amp; Lessons Learned</a:t>
            </a:r>
          </a:p>
        </p:txBody>
      </p:sp>
      <p:pic>
        <p:nvPicPr>
          <p:cNvPr id="40" name="Google Shape;67;p14"/>
          <p:cNvPicPr/>
          <p:nvPr/>
        </p:nvPicPr>
        <p:blipFill>
          <a:blip r:embed="rId2"/>
          <a:stretch/>
        </p:blipFill>
        <p:spPr>
          <a:xfrm>
            <a:off x="6505920" y="1310040"/>
            <a:ext cx="2637720" cy="2344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72;p15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73;p15"/>
          <p:cNvSpPr/>
          <p:nvPr/>
        </p:nvSpPr>
        <p:spPr>
          <a:xfrm>
            <a:off x="231444" y="2105739"/>
            <a:ext cx="7205676" cy="2954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price prediction is a classic regression problem in Data Science and a key task in the real estate domain.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Residential property prices are influenced by multiple factors, including size, quality, location, construction year, and sale conditions.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aim to learn a predictive model that maps property characteristics to the final sale price using the Ames Housing dataset from Kaggle.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challenge lies in handling missing values, a large number of categorical features, and a highly right-skewed target variable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SalePrice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Google Shape;74;p15"/>
          <p:cNvSpPr/>
          <p:nvPr/>
        </p:nvSpPr>
        <p:spPr>
          <a:xfrm>
            <a:off x="231444" y="406538"/>
            <a:ext cx="6959160" cy="12926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r>
              <a:rPr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Introduction &amp; Problem Statement</a:t>
            </a:r>
          </a:p>
        </p:txBody>
      </p:sp>
      <p:pic>
        <p:nvPicPr>
          <p:cNvPr id="44" name="Google Shape;75;p15"/>
          <p:cNvPicPr/>
          <p:nvPr/>
        </p:nvPicPr>
        <p:blipFill>
          <a:blip r:embed="rId2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Google Shape;76;p15"/>
          <p:cNvSpPr/>
          <p:nvPr/>
        </p:nvSpPr>
        <p:spPr>
          <a:xfrm>
            <a:off x="728640" y="2632320"/>
            <a:ext cx="482472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" name="Google Shape;77;p15"/>
          <p:cNvPicPr/>
          <p:nvPr/>
        </p:nvPicPr>
        <p:blipFill>
          <a:blip r:embed="rId3"/>
          <a:stretch/>
        </p:blipFill>
        <p:spPr>
          <a:xfrm>
            <a:off x="7278624" y="2250000"/>
            <a:ext cx="1767840" cy="1804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82;p16"/>
          <p:cNvSpPr/>
          <p:nvPr/>
        </p:nvSpPr>
        <p:spPr>
          <a:xfrm>
            <a:off x="3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Google Shape;83;p16"/>
          <p:cNvSpPr/>
          <p:nvPr/>
        </p:nvSpPr>
        <p:spPr>
          <a:xfrm>
            <a:off x="318150" y="3850151"/>
            <a:ext cx="8192520" cy="14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 was primarily conducted on the training dataset to examine feature distributions, missing values, and relationships with the target variable (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SalePrice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test dataset was used only to verify dataset structure, feature consistency, and missing-value patterns, ensuring compatibility with the trained model and avoiding data leakage.</a:t>
            </a:r>
            <a:endParaRPr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Google Shape;84;p16"/>
          <p:cNvSpPr/>
          <p:nvPr/>
        </p:nvSpPr>
        <p:spPr>
          <a:xfrm>
            <a:off x="318150" y="415439"/>
            <a:ext cx="695916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Dataset Overview</a:t>
            </a:r>
            <a:endParaRPr sz="3600" dirty="0">
              <a:solidFill>
                <a:srgbClr val="FF0000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0" name="Google Shape;85;p16"/>
          <p:cNvPicPr/>
          <p:nvPr/>
        </p:nvPicPr>
        <p:blipFill>
          <a:blip r:embed="rId2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Google Shape;86;p16"/>
          <p:cNvSpPr/>
          <p:nvPr/>
        </p:nvSpPr>
        <p:spPr>
          <a:xfrm>
            <a:off x="318150" y="1884578"/>
            <a:ext cx="8192520" cy="14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50000"/>
              </a:lnSpc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Ames Housing (Kaggle)</a:t>
            </a:r>
          </a:p>
          <a:p>
            <a:pPr>
              <a:lnSpc>
                <a:spcPct val="150000"/>
              </a:lnSpc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 set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1,460 observations (81 columns incl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uding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SalePrice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Test: 1,459 observations (80 columns)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feature types: numerical (area, year, rooms) and categorical (neighborhood, quality ratings)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Google Shape;87;p16"/>
          <p:cNvSpPr/>
          <p:nvPr/>
        </p:nvSpPr>
        <p:spPr>
          <a:xfrm>
            <a:off x="318150" y="1234001"/>
            <a:ext cx="4824720" cy="46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SalePrice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C96BA-639E-A69F-250C-3FF54371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82;p16">
            <a:extLst>
              <a:ext uri="{FF2B5EF4-FFF2-40B4-BE49-F238E27FC236}">
                <a16:creationId xmlns:a16="http://schemas.microsoft.com/office/drawing/2014/main" id="{91D5CE61-4930-0474-0431-2FF32CEDCECD}"/>
              </a:ext>
            </a:extLst>
          </p:cNvPr>
          <p:cNvSpPr/>
          <p:nvPr/>
        </p:nvSpPr>
        <p:spPr>
          <a:xfrm>
            <a:off x="3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Google Shape;84;p16">
            <a:extLst>
              <a:ext uri="{FF2B5EF4-FFF2-40B4-BE49-F238E27FC236}">
                <a16:creationId xmlns:a16="http://schemas.microsoft.com/office/drawing/2014/main" id="{9E0FA98C-92CA-86F4-3B75-7E12EE0AEB54}"/>
              </a:ext>
            </a:extLst>
          </p:cNvPr>
          <p:cNvSpPr/>
          <p:nvPr/>
        </p:nvSpPr>
        <p:spPr>
          <a:xfrm>
            <a:off x="252000" y="357963"/>
            <a:ext cx="7277310" cy="12926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EDA – Target Variable &amp; Missing Values</a:t>
            </a:r>
            <a:endParaRPr sz="3600" dirty="0">
              <a:solidFill>
                <a:srgbClr val="FF0000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0" name="Google Shape;85;p16">
            <a:extLst>
              <a:ext uri="{FF2B5EF4-FFF2-40B4-BE49-F238E27FC236}">
                <a16:creationId xmlns:a16="http://schemas.microsoft.com/office/drawing/2014/main" id="{87DB549C-D0FE-CEDB-30DA-A22F4BC8F83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47EE86-1E36-84DF-C839-5D9BC23ECDC4}"/>
              </a:ext>
            </a:extLst>
          </p:cNvPr>
          <p:cNvSpPr txBox="1"/>
          <p:nvPr/>
        </p:nvSpPr>
        <p:spPr>
          <a:xfrm>
            <a:off x="109728" y="1650625"/>
            <a:ext cx="6096000" cy="337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Target variable: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SalePrice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right-skewed; therefore, a log1p transformation is applied before modeling.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Most properties are concentrated in the mid-price range, with a limited number of high-value outliers.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Missing values often represent the absence of property features (e.g., basement, garage, pool) rather than unknown data.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For categorical features, valid categories such as "None" are used to indicate absence, while numeric quantities for absent features are set to zero.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50FEE-CEC2-5E7D-35F3-E095ECADD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64" y="1934615"/>
            <a:ext cx="3145176" cy="32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73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DF587-600D-84A3-2100-174F288E1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82;p16">
            <a:extLst>
              <a:ext uri="{FF2B5EF4-FFF2-40B4-BE49-F238E27FC236}">
                <a16:creationId xmlns:a16="http://schemas.microsoft.com/office/drawing/2014/main" id="{41511736-7B2E-EA8A-5928-DFA97D068BA6}"/>
              </a:ext>
            </a:extLst>
          </p:cNvPr>
          <p:cNvSpPr/>
          <p:nvPr/>
        </p:nvSpPr>
        <p:spPr>
          <a:xfrm>
            <a:off x="3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Google Shape;84;p16">
            <a:extLst>
              <a:ext uri="{FF2B5EF4-FFF2-40B4-BE49-F238E27FC236}">
                <a16:creationId xmlns:a16="http://schemas.microsoft.com/office/drawing/2014/main" id="{C6C5493D-0463-1B04-591C-A6E97E3FFD7C}"/>
              </a:ext>
            </a:extLst>
          </p:cNvPr>
          <p:cNvSpPr/>
          <p:nvPr/>
        </p:nvSpPr>
        <p:spPr>
          <a:xfrm>
            <a:off x="325350" y="445320"/>
            <a:ext cx="6959160" cy="12926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EDA – Feature Relationships &amp; Outliers</a:t>
            </a:r>
            <a:endParaRPr sz="3600" dirty="0">
              <a:solidFill>
                <a:srgbClr val="FF0000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0" name="Google Shape;85;p16">
            <a:extLst>
              <a:ext uri="{FF2B5EF4-FFF2-40B4-BE49-F238E27FC236}">
                <a16:creationId xmlns:a16="http://schemas.microsoft.com/office/drawing/2014/main" id="{29CCE7BA-9ED9-16E1-52C9-1672EC4DDD9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667F1F-659D-7EAD-9EA8-74AF7D8E1110}"/>
              </a:ext>
            </a:extLst>
          </p:cNvPr>
          <p:cNvSpPr txBox="1"/>
          <p:nvPr/>
        </p:nvSpPr>
        <p:spPr>
          <a:xfrm>
            <a:off x="325350" y="2046159"/>
            <a:ext cx="77861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Strong positive relationships were observed between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SalePrice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key features such as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GrLivArea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OverallQual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Other variables, including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GarageCars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TotalBsmtSF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also show moderate positive correlation with house prices.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Visual inspection using scatter plots revealed the presence of outliers, particularly for large living areas (e.g.,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GrLivArea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4000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No data points were removed during EDA; potential outliers were handled carefully during the modeling stage to preserve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32238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BF999-BE3A-C5AF-CA79-F05A3B20F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82;p16">
            <a:extLst>
              <a:ext uri="{FF2B5EF4-FFF2-40B4-BE49-F238E27FC236}">
                <a16:creationId xmlns:a16="http://schemas.microsoft.com/office/drawing/2014/main" id="{B1CA083D-C1E5-B83F-18BF-10B66B57B559}"/>
              </a:ext>
            </a:extLst>
          </p:cNvPr>
          <p:cNvSpPr/>
          <p:nvPr/>
        </p:nvSpPr>
        <p:spPr>
          <a:xfrm>
            <a:off x="3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Google Shape;84;p16">
            <a:extLst>
              <a:ext uri="{FF2B5EF4-FFF2-40B4-BE49-F238E27FC236}">
                <a16:creationId xmlns:a16="http://schemas.microsoft.com/office/drawing/2014/main" id="{38F36ED1-E91C-3D7E-167A-0E9E7995B456}"/>
              </a:ext>
            </a:extLst>
          </p:cNvPr>
          <p:cNvSpPr/>
          <p:nvPr/>
        </p:nvSpPr>
        <p:spPr>
          <a:xfrm>
            <a:off x="426150" y="467423"/>
            <a:ext cx="6959160" cy="12926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EDA – Feature Relationships &amp; Outliers</a:t>
            </a:r>
            <a:endParaRPr sz="3600" dirty="0">
              <a:solidFill>
                <a:srgbClr val="FF0000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50" name="Google Shape;85;p16">
            <a:extLst>
              <a:ext uri="{FF2B5EF4-FFF2-40B4-BE49-F238E27FC236}">
                <a16:creationId xmlns:a16="http://schemas.microsoft.com/office/drawing/2014/main" id="{C26149A8-7426-33C7-0C89-BD48CBD8298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5C50C7-BE2B-1965-E761-81465299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80" y="1804680"/>
            <a:ext cx="5118100" cy="32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48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96;p17"/>
          <p:cNvPicPr/>
          <p:nvPr/>
        </p:nvPicPr>
        <p:blipFill>
          <a:blip r:embed="rId2"/>
          <a:stretch/>
        </p:blipFill>
        <p:spPr>
          <a:xfrm>
            <a:off x="6805383" y="2396312"/>
            <a:ext cx="2238120" cy="204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Google Shape;92;p17"/>
          <p:cNvSpPr/>
          <p:nvPr/>
        </p:nvSpPr>
        <p:spPr>
          <a:xfrm>
            <a:off x="5760" y="0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Google Shape;94;p17"/>
          <p:cNvSpPr/>
          <p:nvPr/>
        </p:nvSpPr>
        <p:spPr>
          <a:xfrm>
            <a:off x="290655" y="591632"/>
            <a:ext cx="695916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r>
              <a:rPr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Data Preprocessing</a:t>
            </a:r>
          </a:p>
        </p:txBody>
      </p:sp>
      <p:pic>
        <p:nvPicPr>
          <p:cNvPr id="56" name="Google Shape;95;p17"/>
          <p:cNvPicPr/>
          <p:nvPr/>
        </p:nvPicPr>
        <p:blipFill>
          <a:blip r:embed="rId3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6E3D51-5C2C-CA0D-2AE5-9D698A5C4CE6}"/>
              </a:ext>
            </a:extLst>
          </p:cNvPr>
          <p:cNvSpPr txBox="1"/>
          <p:nvPr/>
        </p:nvSpPr>
        <p:spPr>
          <a:xfrm>
            <a:off x="223559" y="2026980"/>
            <a:ext cx="649006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Removed non-informative identifiers (e.g., </a:t>
            </a:r>
            <a:r>
              <a:rPr lang="en-US" sz="1600" i="1" dirty="0"/>
              <a:t>Id</a:t>
            </a:r>
            <a:r>
              <a:rPr lang="en-US" sz="1600" dirty="0"/>
              <a:t>) and inspected very sparse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Missing values were handled using domain knowledge: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“Missing = feature not present”</a:t>
            </a:r>
            <a:r>
              <a:rPr lang="en-US" sz="1600" dirty="0"/>
              <a:t> → categorical amenities filled with </a:t>
            </a:r>
            <a:r>
              <a:rPr lang="en-US" sz="1600" b="1" dirty="0"/>
              <a:t>"None"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Absent numeric quantities (e.g., basement-related areas) filled with </a:t>
            </a:r>
            <a:r>
              <a:rPr lang="en-US" sz="1600" b="1" dirty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 Remaining numeric features were imputed using median values where appropriate.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Categorical variables were encoded using one-hot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was split into training and validation sets, ensuring consistent preprocessing for the test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01;p18"/>
          <p:cNvSpPr/>
          <p:nvPr/>
        </p:nvSpPr>
        <p:spPr>
          <a:xfrm>
            <a:off x="360" y="-278764"/>
            <a:ext cx="9143640" cy="18046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Google Shape;102;p18"/>
          <p:cNvSpPr/>
          <p:nvPr/>
        </p:nvSpPr>
        <p:spPr>
          <a:xfrm>
            <a:off x="4299063" y="1362240"/>
            <a:ext cx="4736653" cy="361374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tIns="91440" bIns="9144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Details: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Domain knowledge was applied to correctly interpret missing values versus true feature absence.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Categorical attributes related to optional amenities (garage, basement, fireplace) were filled with </a:t>
            </a:r>
            <a:r>
              <a:rPr lang="en-US" sz="1200" b="1" dirty="0"/>
              <a:t>"None"</a:t>
            </a:r>
            <a:r>
              <a:rPr lang="en-US" sz="1200" dirty="0"/>
              <a:t> when not present.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Numeric features corresponding to absent structures (e.g., basement area, garage area) were filled with </a:t>
            </a:r>
            <a:r>
              <a:rPr lang="en-US" sz="1200" b="1" dirty="0"/>
              <a:t>0</a:t>
            </a:r>
            <a:r>
              <a:rPr lang="en-US" sz="1200" dirty="0"/>
              <a:t> to preserve semantic meaning.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This approach implicitly captures the presence or absence of key amenities without introducing additional indicator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Feature transformations were applied consistently to both training and test datasets to avoid data leakage.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Google Shape;103;p18"/>
          <p:cNvSpPr/>
          <p:nvPr/>
        </p:nvSpPr>
        <p:spPr>
          <a:xfrm>
            <a:off x="388800" y="623576"/>
            <a:ext cx="6959160" cy="7386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r>
              <a:rPr sz="3600" dirty="0">
                <a:solidFill>
                  <a:srgbClr val="FF0000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Feature Engineering</a:t>
            </a:r>
          </a:p>
        </p:txBody>
      </p:sp>
      <p:pic>
        <p:nvPicPr>
          <p:cNvPr id="61" name="Google Shape;104;p18"/>
          <p:cNvPicPr/>
          <p:nvPr/>
        </p:nvPicPr>
        <p:blipFill>
          <a:blip r:embed="rId2"/>
          <a:stretch/>
        </p:blipFill>
        <p:spPr>
          <a:xfrm>
            <a:off x="8111520" y="445320"/>
            <a:ext cx="1032120" cy="91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6ED66F-23C9-818C-467D-BD09A6ADBC7B}"/>
              </a:ext>
            </a:extLst>
          </p:cNvPr>
          <p:cNvSpPr txBox="1"/>
          <p:nvPr/>
        </p:nvSpPr>
        <p:spPr>
          <a:xfrm>
            <a:off x="244800" y="1821600"/>
            <a:ext cx="3736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Grouped variables into numeric (areas, counts, years) and categorical (neighborhood, style, zoning, quality).</a:t>
            </a:r>
          </a:p>
          <a:p>
            <a:endParaRPr lang="en-US" sz="1600" dirty="0"/>
          </a:p>
          <a:p>
            <a:r>
              <a:rPr lang="en-US" sz="1600" b="1" dirty="0"/>
              <a:t>Strong predictive features identified through EDA and correlation analysis: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OverallQual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GrLivArea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TotalBsmtSF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GarageCars</a:t>
            </a:r>
            <a:r>
              <a:rPr lang="en-US" sz="1600" dirty="0"/>
              <a:t> / </a:t>
            </a:r>
            <a:r>
              <a:rPr lang="en-US" sz="1600" dirty="0" err="1"/>
              <a:t>GarageArea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err="1"/>
              <a:t>YearBuilt</a:t>
            </a:r>
            <a:endParaRPr lang="en-US" sz="1600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944</TotalTime>
  <Words>1139</Words>
  <Application>Microsoft Office PowerPoint</Application>
  <PresentationFormat>On-screen Show (16:9)</PresentationFormat>
  <Paragraphs>115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Wingdings</vt:lpstr>
      <vt:lpstr>Symbol</vt:lpstr>
      <vt:lpstr>Times New Roman</vt:lpstr>
      <vt:lpstr>Arial</vt:lpstr>
      <vt:lpstr>Red Hat Display</vt:lpstr>
      <vt:lpstr>Calibri</vt:lpstr>
      <vt:lpstr>Simple Light</vt:lpstr>
      <vt:lpstr>House Price Prediction Predict the sales price for each house.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 preprocessing and feature engineering were crucial for model performance, with tree-based models performing best. Future work includes experimenting with LightGBM and CatBoost, incorporating external data sources (e.g., schools, crime rates), and applying more robust outlier detection techniques. Key lessons learned: • Exploratory Data Analysis (EDA) helps identify data issues early. • Correct handling of missing values significantly improves model performance. • Cross-validation is essential for reliable evaluation and reducing overfitting.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 Predict the sales price for each house.</dc:title>
  <dc:subject/>
  <dc:creator/>
  <dc:description/>
  <cp:lastModifiedBy>Administrator</cp:lastModifiedBy>
  <cp:revision>11</cp:revision>
  <dcterms:modified xsi:type="dcterms:W3CDTF">2026-01-07T16:16:19Z</dcterms:modified>
  <dc:language>en-US</dc:language>
</cp:coreProperties>
</file>